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95" r:id="rId3"/>
    <p:sldId id="660" r:id="rId4"/>
    <p:sldId id="612" r:id="rId5"/>
    <p:sldId id="643" r:id="rId6"/>
    <p:sldId id="642" r:id="rId7"/>
    <p:sldId id="696" r:id="rId8"/>
    <p:sldId id="681" r:id="rId9"/>
    <p:sldId id="644" r:id="rId10"/>
    <p:sldId id="645" r:id="rId11"/>
    <p:sldId id="646" r:id="rId12"/>
    <p:sldId id="700" r:id="rId13"/>
    <p:sldId id="649" r:id="rId14"/>
    <p:sldId id="697" r:id="rId15"/>
    <p:sldId id="665" r:id="rId16"/>
    <p:sldId id="686" r:id="rId17"/>
    <p:sldId id="687" r:id="rId18"/>
    <p:sldId id="689" r:id="rId19"/>
    <p:sldId id="690" r:id="rId20"/>
    <p:sldId id="674" r:id="rId21"/>
    <p:sldId id="675" r:id="rId22"/>
    <p:sldId id="698" r:id="rId23"/>
    <p:sldId id="699" r:id="rId24"/>
    <p:sldId id="662" r:id="rId25"/>
    <p:sldId id="663" r:id="rId26"/>
    <p:sldId id="693" r:id="rId27"/>
    <p:sldId id="664" r:id="rId28"/>
    <p:sldId id="647" r:id="rId29"/>
    <p:sldId id="682" r:id="rId30"/>
    <p:sldId id="655" r:id="rId31"/>
    <p:sldId id="656" r:id="rId32"/>
    <p:sldId id="658" r:id="rId33"/>
    <p:sldId id="694" r:id="rId34"/>
    <p:sldId id="657" r:id="rId35"/>
    <p:sldId id="648" r:id="rId36"/>
    <p:sldId id="683" r:id="rId37"/>
    <p:sldId id="680" r:id="rId38"/>
    <p:sldId id="650" r:id="rId39"/>
    <p:sldId id="651" r:id="rId40"/>
    <p:sldId id="7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20"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2724385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10/26/2022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a:t>
            </a:r>
            <a:r>
              <a:rPr lang="en-US" sz="4000" i="1" dirty="0" smtClean="0"/>
              <a:t>Model</a:t>
            </a:r>
          </a:p>
          <a:p>
            <a:r>
              <a:rPr lang="en-US" sz="4000" i="1" dirty="0" smtClean="0"/>
              <a:t>32x32 Full Head Pad</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626383"/>
            <a:ext cx="9080735" cy="403187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smtClean="0">
                <a:solidFill>
                  <a:srgbClr val="228B22"/>
                </a:solidFill>
                <a:latin typeface="Courier New" panose="02070309020205020404" pitchFamily="49" charset="0"/>
                <a:cs typeface="Courier New" panose="02070309020205020404" pitchFamily="49" charset="0"/>
              </a:rPr>
              <a:t>%pink </a:t>
            </a:r>
            <a:r>
              <a:rPr lang="en-US" sz="1050" b="1" dirty="0">
                <a:solidFill>
                  <a:srgbClr val="228B22"/>
                </a:solidFill>
                <a:latin typeface="Courier New" panose="02070309020205020404" pitchFamily="49" charset="0"/>
                <a:cs typeface="Courier New" panose="02070309020205020404" pitchFamily="49" charset="0"/>
              </a:rPr>
              <a:t>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a:t>
            </a:r>
            <a:r>
              <a:rPr lang="en-US" sz="1050" b="1" dirty="0" smtClean="0">
                <a:solidFill>
                  <a:srgbClr val="228B22"/>
                </a:solidFill>
                <a:latin typeface="Courier New" panose="02070309020205020404" pitchFamily="49" charset="0"/>
                <a:cs typeface="Courier New" panose="02070309020205020404" pitchFamily="49" charset="0"/>
              </a:rPr>
              <a:t>pad</a:t>
            </a:r>
          </a:p>
          <a:p>
            <a:r>
              <a:rPr lang="en-US" sz="1050" b="1" dirty="0" err="1" smtClean="0">
                <a:latin typeface="Courier New" panose="02070309020205020404" pitchFamily="49" charset="0"/>
                <a:cs typeface="Courier New" panose="02070309020205020404" pitchFamily="49" charset="0"/>
              </a:rPr>
              <a:t>PlotCap</a:t>
            </a:r>
            <a:r>
              <a:rPr lang="en-US" sz="1050" b="1" dirty="0" smtClean="0">
                <a:latin typeface="Courier New" panose="02070309020205020404" pitchFamily="49" charset="0"/>
                <a:cs typeface="Courier New" panose="02070309020205020404" pitchFamily="49" charset="0"/>
              </a:rPr>
              <a:t>(info</a:t>
            </a:r>
            <a:r>
              <a:rPr lang="en-US" sz="1050" b="1" dirty="0">
                <a:latin typeface="Courier New" panose="02070309020205020404" pitchFamily="49" charset="0"/>
                <a:cs typeface="Courier New" panose="02070309020205020404" pitchFamily="49" charset="0"/>
              </a:rPr>
              <a:t>)</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smtClean="0">
                <a:latin typeface="Courier New" panose="02070309020205020404" pitchFamily="49" charset="0"/>
                <a:cs typeface="Courier New" panose="02070309020205020404" pitchFamily="49" charset="0"/>
              </a:rPr>
              <a:t>);Draw_Foci_191203(</a:t>
            </a:r>
            <a:r>
              <a:rPr lang="en-US" sz="1050" b="1" dirty="0" err="1" smtClean="0">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a:t>
            </a:r>
            <a:r>
              <a:rPr lang="en-US" sz="1050" b="1" dirty="0">
                <a:latin typeface="Courier New" panose="02070309020205020404" pitchFamily="49" charset="0"/>
                <a:cs typeface="Courier New" panose="02070309020205020404" pitchFamily="49" charset="0"/>
              </a:rPr>
              <a:t>([135,30])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4929526" y="4810204"/>
            <a:ext cx="2459684" cy="2049737"/>
          </a:xfrm>
          <a:prstGeom prst="rect">
            <a:avLst/>
          </a:prstGeom>
        </p:spPr>
      </p:pic>
      <p:pic>
        <p:nvPicPr>
          <p:cNvPr id="6" name="Picture 5">
            <a:extLst>
              <a:ext uri="{FF2B5EF4-FFF2-40B4-BE49-F238E27FC236}">
                <a16:creationId xmlns:a16="http://schemas.microsoft.com/office/drawing/2014/main" xmlns="" id="{149216A0-897A-C7B2-8483-11BE19F5DDA9}"/>
              </a:ext>
            </a:extLst>
          </p:cNvPr>
          <p:cNvPicPr>
            <a:picLocks noChangeAspect="1"/>
          </p:cNvPicPr>
          <p:nvPr/>
        </p:nvPicPr>
        <p:blipFill>
          <a:blip r:embed="rId3"/>
          <a:stretch>
            <a:fillRect/>
          </a:stretch>
        </p:blipFill>
        <p:spPr>
          <a:xfrm>
            <a:off x="1764144" y="4832335"/>
            <a:ext cx="1896367" cy="2025665"/>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4"/>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following </a:t>
            </a:r>
            <a:r>
              <a:rPr lang="en-US" sz="1400" dirty="0" smtClean="0">
                <a:latin typeface="Arial" panose="020B0604020202020204" pitchFamily="34" charset="0"/>
                <a:cs typeface="Arial" panose="020B0604020202020204" pitchFamily="34" charset="0"/>
              </a:rPr>
              <a:t>11 </a:t>
            </a:r>
            <a:r>
              <a:rPr lang="en-US" sz="1400" dirty="0">
                <a:latin typeface="Arial" panose="020B0604020202020204" pitchFamily="34" charset="0"/>
                <a:cs typeface="Arial" panose="020B0604020202020204" pitchFamily="34" charset="0"/>
              </a:rPr>
              <a:t>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smtClean="0">
                <a:latin typeface="Arial" panose="020B0604020202020204" pitchFamily="34" charset="0"/>
                <a:cs typeface="Arial" panose="020B0604020202020204" pitchFamily="34" charset="0"/>
              </a:rPr>
              <a:t>You can find a standalone tutorial for using </a:t>
            </a:r>
            <a:r>
              <a:rPr lang="en-US" sz="1400" dirty="0" err="1" smtClean="0">
                <a:latin typeface="Arial" panose="020B0604020202020204" pitchFamily="34" charset="0"/>
                <a:cs typeface="Arial" panose="020B0604020202020204" pitchFamily="34" charset="0"/>
              </a:rPr>
              <a:t>AlignMe</a:t>
            </a:r>
            <a:r>
              <a:rPr lang="en-US" sz="1400" dirty="0" smtClean="0">
                <a:latin typeface="Arial" panose="020B0604020202020204" pitchFamily="34" charset="0"/>
                <a:cs typeface="Arial" panose="020B0604020202020204" pitchFamily="34" charset="0"/>
              </a:rPr>
              <a:t> in a </a:t>
            </a:r>
            <a:r>
              <a:rPr lang="en-US" sz="1400" dirty="0" err="1" smtClean="0">
                <a:latin typeface="Arial" panose="020B0604020202020204" pitchFamily="34" charset="0"/>
                <a:cs typeface="Arial" panose="020B0604020202020204" pitchFamily="34" charset="0"/>
              </a:rPr>
              <a:t>matlab</a:t>
            </a:r>
            <a:r>
              <a:rPr lang="en-US" sz="1400" dirty="0" smtClean="0">
                <a:latin typeface="Arial" panose="020B0604020202020204" pitchFamily="34" charset="0"/>
                <a:cs typeface="Arial" panose="020B0604020202020204" pitchFamily="34" charset="0"/>
              </a:rPr>
              <a:t> script titled: </a:t>
            </a:r>
            <a:r>
              <a:rPr lang="en-US" sz="1400" dirty="0" err="1" smtClean="0">
                <a:latin typeface="Arial" panose="020B0604020202020204" pitchFamily="34" charset="0"/>
                <a:cs typeface="Arial" panose="020B0604020202020204" pitchFamily="34" charset="0"/>
              </a:rPr>
              <a:t>AlignMe_Standalone_Tutorial.m</a:t>
            </a:r>
            <a:endParaRPr lang="en-US" sz="1400" dirty="0" smtClean="0">
              <a:latin typeface="Arial" panose="020B0604020202020204" pitchFamily="34" charset="0"/>
              <a:cs typeface="Arial" panose="020B0604020202020204" pitchFamily="34" charset="0"/>
            </a:endParaRPr>
          </a:p>
          <a:p>
            <a:pPr lvl="1"/>
            <a:r>
              <a:rPr lang="en-US" sz="1200" dirty="0" smtClean="0">
                <a:latin typeface="Arial" panose="020B0604020202020204" pitchFamily="34" charset="0"/>
                <a:cs typeface="Arial" panose="020B0604020202020204" pitchFamily="34" charset="0"/>
              </a:rPr>
              <a:t>Tutorial can be found in the Documentation/Scripts folder of the </a:t>
            </a:r>
            <a:r>
              <a:rPr lang="en-US" sz="1200" dirty="0" err="1" smtClean="0">
                <a:latin typeface="Arial" panose="020B0604020202020204" pitchFamily="34" charset="0"/>
                <a:cs typeface="Arial" panose="020B0604020202020204" pitchFamily="34" charset="0"/>
              </a:rPr>
              <a:t>NeuroDOT</a:t>
            </a:r>
            <a:r>
              <a:rPr lang="en-US" sz="1200" dirty="0" smtClean="0">
                <a:latin typeface="Arial" panose="020B0604020202020204" pitchFamily="34" charset="0"/>
                <a:cs typeface="Arial" panose="020B0604020202020204" pitchFamily="34" charset="0"/>
              </a:rPr>
              <a:t> toolbox</a:t>
            </a:r>
          </a:p>
          <a:p>
            <a:pPr lvl="1"/>
            <a:r>
              <a:rPr lang="en-US" sz="1200" dirty="0" smtClean="0">
                <a:latin typeface="Arial" panose="020B0604020202020204" pitchFamily="34" charset="0"/>
                <a:cs typeface="Arial" panose="020B0604020202020204" pitchFamily="34" charset="0"/>
              </a:rPr>
              <a:t>A </a:t>
            </a:r>
            <a:r>
              <a:rPr lang="en-US" sz="1200" dirty="0" err="1" smtClean="0">
                <a:latin typeface="Arial" panose="020B0604020202020204" pitchFamily="34" charset="0"/>
                <a:cs typeface="Arial" panose="020B0604020202020204" pitchFamily="34" charset="0"/>
              </a:rPr>
              <a:t>powerpoint</a:t>
            </a:r>
            <a:r>
              <a:rPr lang="en-US" sz="1200" dirty="0" smtClean="0">
                <a:latin typeface="Arial" panose="020B0604020202020204" pitchFamily="34" charset="0"/>
                <a:cs typeface="Arial" panose="020B0604020202020204" pitchFamily="34" charset="0"/>
              </a:rPr>
              <a:t> to go along with the script can be found in Documentation/Tutorials, it is titled: NeuroDOT_Tutorial_AlignMe.pptx</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488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smtClean="0">
                <a:solidFill>
                  <a:srgbClr val="FF0000"/>
                </a:solidFill>
              </a:rPr>
              <a:t>AlignMe</a:t>
            </a:r>
            <a:r>
              <a:rPr lang="en-US" dirty="0" smtClean="0">
                <a:solidFill>
                  <a:srgbClr val="FF0000"/>
                </a:solidFill>
              </a:rPr>
              <a:t> </a:t>
            </a:r>
            <a:r>
              <a:rPr lang="en-US" dirty="0">
                <a:solidFill>
                  <a:srgbClr val="FF0000"/>
                </a:solidFill>
              </a:rPr>
              <a:t>Tutorial 1</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smtClean="0">
                <a:latin typeface="Arial" panose="020B0604020202020204" pitchFamily="34" charset="0"/>
                <a:cs typeface="Arial" panose="020B0604020202020204" pitchFamily="34" charset="0"/>
              </a:rPr>
              <a:t>AlignMe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13</a:t>
            </a:fld>
            <a:endParaRPr lang="en-US"/>
          </a:p>
        </p:txBody>
      </p:sp>
      <p:sp>
        <p:nvSpPr>
          <p:cNvPr id="8"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51968" y="1694251"/>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smtClean="0">
                <a:latin typeface="Courier New" panose="02070309020205020404" pitchFamily="49" charset="0"/>
                <a:cs typeface="Courier New" panose="02070309020205020404" pitchFamily="49" charset="0"/>
              </a:rPr>
              <a:t>mesh;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smtClean="0">
                <a:solidFill>
                  <a:srgbClr val="FF0000"/>
                </a:solidFill>
              </a:rPr>
              <a:t>AlignMe</a:t>
            </a:r>
            <a:r>
              <a:rPr lang="en-US" dirty="0" smtClean="0">
                <a:solidFill>
                  <a:srgbClr val="FF0000"/>
                </a:solidFill>
              </a:rPr>
              <a:t> </a:t>
            </a:r>
            <a:r>
              <a:rPr lang="en-US" dirty="0">
                <a:solidFill>
                  <a:srgbClr val="FF0000"/>
                </a:solidFill>
              </a:rPr>
              <a:t>Tutorial </a:t>
            </a:r>
            <a:r>
              <a:rPr lang="en-US" dirty="0" smtClean="0">
                <a:solidFill>
                  <a:srgbClr val="FF0000"/>
                </a:solidFill>
              </a:rPr>
              <a:t>2</a:t>
            </a:r>
            <a:endParaRPr lang="en-US" dirty="0">
              <a:solidFill>
                <a:srgbClr val="FF0000"/>
              </a:solidFill>
            </a:endParaRP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smtClean="0">
                <a:latin typeface="Arial" panose="020B0604020202020204" pitchFamily="34" charset="0"/>
                <a:cs typeface="Arial" panose="020B0604020202020204" pitchFamily="34" charset="0"/>
              </a:rPr>
              <a:t>AlignMe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14</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smtClean="0">
                <a:latin typeface="Arial" panose="020B0604020202020204" pitchFamily="34" charset="0"/>
                <a:cs typeface="Arial" panose="020B0604020202020204" pitchFamily="34" charset="0"/>
              </a:rPr>
              <a:t>First, lets switch to spherical optodes</a:t>
            </a:r>
          </a:p>
          <a:p>
            <a:pPr lvl="1"/>
            <a:r>
              <a:rPr lang="en-US" b="1" dirty="0" smtClean="0">
                <a:latin typeface="Arial" panose="020B0604020202020204" pitchFamily="34" charset="0"/>
                <a:cs typeface="Arial" panose="020B0604020202020204" pitchFamily="34" charset="0"/>
              </a:rPr>
              <a:t>Hit the switch above the “Atlas Scaling box”</a:t>
            </a:r>
          </a:p>
          <a:p>
            <a:endParaRPr lang="en-US" b="1"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There is a unique issue with running </a:t>
            </a:r>
            <a:r>
              <a:rPr lang="en-US" b="1" dirty="0" err="1" smtClean="0">
                <a:latin typeface="Arial" panose="020B0604020202020204" pitchFamily="34" charset="0"/>
                <a:cs typeface="Arial" panose="020B0604020202020204" pitchFamily="34" charset="0"/>
              </a:rPr>
              <a:t>AlignMe</a:t>
            </a:r>
            <a:r>
              <a:rPr lang="en-US" b="1" dirty="0" smtClean="0">
                <a:latin typeface="Arial" panose="020B0604020202020204" pitchFamily="34" charset="0"/>
                <a:cs typeface="Arial" panose="020B0604020202020204" pitchFamily="34" charset="0"/>
              </a:rPr>
              <a:t> on a </a:t>
            </a:r>
            <a:r>
              <a:rPr lang="en-US" b="1" dirty="0" smtClean="0">
                <a:solidFill>
                  <a:srgbClr val="FF0000"/>
                </a:solidFill>
                <a:latin typeface="Arial" panose="020B0604020202020204" pitchFamily="34" charset="0"/>
                <a:cs typeface="Arial" panose="020B0604020202020204" pitchFamily="34" charset="0"/>
              </a:rPr>
              <a:t>LINUX</a:t>
            </a:r>
            <a:r>
              <a:rPr lang="en-US" b="1" dirty="0" smtClean="0">
                <a:latin typeface="Arial" panose="020B0604020202020204" pitchFamily="34" charset="0"/>
                <a:cs typeface="Arial" panose="020B0604020202020204" pitchFamily="34" charset="0"/>
              </a:rPr>
              <a:t> device where you will be unable to change values in the edit fields on launch</a:t>
            </a:r>
            <a:endParaRPr lang="en-US" b="1" dirty="0" smtClean="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This is due to a currently unresolved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/Linux issue</a:t>
            </a:r>
          </a:p>
          <a:p>
            <a:pPr lvl="1"/>
            <a:r>
              <a:rPr lang="en-US" b="1" dirty="0" smtClean="0">
                <a:latin typeface="Arial" panose="020B0604020202020204" pitchFamily="34" charset="0"/>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smtClean="0">
                <a:solidFill>
                  <a:srgbClr val="FF0000"/>
                </a:solidFill>
              </a:rPr>
              <a:t>AlignMe</a:t>
            </a:r>
            <a:r>
              <a:rPr lang="en-US" dirty="0" smtClean="0">
                <a:solidFill>
                  <a:srgbClr val="FF0000"/>
                </a:solidFill>
              </a:rPr>
              <a:t> </a:t>
            </a:r>
            <a:r>
              <a:rPr lang="en-US" dirty="0">
                <a:solidFill>
                  <a:srgbClr val="FF0000"/>
                </a:solidFill>
              </a:rPr>
              <a:t>Tutorial </a:t>
            </a:r>
            <a:r>
              <a:rPr lang="en-US" dirty="0" smtClean="0">
                <a:solidFill>
                  <a:srgbClr val="FF0000"/>
                </a:solidFill>
              </a:rPr>
              <a:t>3</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a:t>
            </a:r>
            <a:r>
              <a:rPr lang="en-US" b="1" dirty="0">
                <a:solidFill>
                  <a:srgbClr val="FF0000"/>
                </a:solidFill>
                <a:latin typeface="Arial" panose="020B0604020202020204" pitchFamily="34" charset="0"/>
                <a:cs typeface="Arial" panose="020B0604020202020204" pitchFamily="34" charset="0"/>
              </a:rPr>
              <a:t>XY view </a:t>
            </a:r>
            <a:r>
              <a:rPr lang="en-US" b="1" dirty="0">
                <a:latin typeface="Arial" panose="020B0604020202020204" pitchFamily="34" charset="0"/>
                <a:cs typeface="Arial" panose="020B0604020202020204" pitchFamily="34" charset="0"/>
              </a:rPr>
              <a:t>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262605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smtClean="0">
                <a:solidFill>
                  <a:srgbClr val="FF0000"/>
                </a:solidFill>
              </a:rPr>
              <a:t>4</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a:t>
            </a:r>
            <a:r>
              <a:rPr lang="en-US" b="1" dirty="0" smtClean="0">
                <a:latin typeface="Arial" panose="020B0604020202020204" pitchFamily="34" charset="0"/>
                <a:cs typeface="Arial" panose="020B0604020202020204" pitchFamily="34" charset="0"/>
              </a:rPr>
              <a:t>numbers</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16</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smtClean="0">
                <a:solidFill>
                  <a:srgbClr val="FF0000"/>
                </a:solidFill>
              </a:rPr>
              <a:t>5</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Arial" panose="020B0604020202020204" pitchFamily="34" charset="0"/>
                <a:cs typeface="Arial" panose="020B0604020202020204" pitchFamily="34" charset="0"/>
              </a:rPr>
              <a:t>You can also view source and detector (SD) numbers by hitting the </a:t>
            </a:r>
            <a:r>
              <a:rPr lang="en-US" b="1" dirty="0" smtClean="0">
                <a:latin typeface="Arial" panose="020B0604020202020204" pitchFamily="34" charset="0"/>
                <a:cs typeface="Arial" panose="020B0604020202020204" pitchFamily="34" charset="0"/>
              </a:rPr>
              <a:t>“Turn Optode Labels On” </a:t>
            </a:r>
            <a:r>
              <a:rPr lang="en-US" b="1" dirty="0">
                <a:latin typeface="Arial" panose="020B0604020202020204" pitchFamily="34" charset="0"/>
                <a:cs typeface="Arial" panose="020B0604020202020204" pitchFamily="34" charset="0"/>
              </a:rPr>
              <a:t>button</a:t>
            </a: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If labels are off, button says</a:t>
            </a:r>
          </a:p>
          <a:p>
            <a:pPr lvl="1"/>
            <a:r>
              <a:rPr lang="en-US" b="1" dirty="0" smtClean="0">
                <a:latin typeface="Arial" panose="020B0604020202020204" pitchFamily="34" charset="0"/>
                <a:cs typeface="Arial" panose="020B0604020202020204" pitchFamily="34" charset="0"/>
              </a:rPr>
              <a:t>“Turn Optode Labels On”</a:t>
            </a:r>
          </a:p>
          <a:p>
            <a:r>
              <a:rPr lang="en-US" b="1" dirty="0" smtClean="0">
                <a:latin typeface="Arial" panose="020B0604020202020204" pitchFamily="34" charset="0"/>
                <a:cs typeface="Arial" panose="020B0604020202020204" pitchFamily="34" charset="0"/>
              </a:rPr>
              <a:t>If labels are on, button says</a:t>
            </a:r>
          </a:p>
          <a:p>
            <a:pPr lvl="1"/>
            <a:r>
              <a:rPr lang="en-US" b="1" dirty="0" smtClean="0">
                <a:latin typeface="Arial" panose="020B0604020202020204" pitchFamily="34" charset="0"/>
                <a:cs typeface="Arial" panose="020B0604020202020204" pitchFamily="34" charset="0"/>
              </a:rPr>
              <a:t>“Turn Optode Labels Off</a:t>
            </a:r>
          </a:p>
          <a:p>
            <a:pPr lvl="1"/>
            <a:endParaRPr lang="en-US" b="1"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Lets turn optode labels off for the rest of this tutorial</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smtClean="0">
                <a:solidFill>
                  <a:srgbClr val="FF0000"/>
                </a:solidFill>
              </a:rPr>
              <a:t>6</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a:t>
            </a:r>
            <a:r>
              <a:rPr lang="en-US" b="1" dirty="0" smtClean="0">
                <a:latin typeface="Arial" panose="020B0604020202020204" pitchFamily="34" charset="0"/>
                <a:cs typeface="Arial" panose="020B0604020202020204" pitchFamily="34" charset="0"/>
              </a:rPr>
              <a:t>“enter”, “tab”, or simply click anywhere else on the app after changing an edit field and the app will automatically update</a:t>
            </a:r>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xmlns=""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52026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smtClean="0">
                <a:solidFill>
                  <a:srgbClr val="FF0000"/>
                </a:solidFill>
              </a:rPr>
              <a:t>7</a:t>
            </a:r>
            <a:endParaRPr lang="en-US" dirty="0">
              <a:solidFill>
                <a:srgbClr val="FF0000"/>
              </a:solidFill>
            </a:endParaRPr>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a:t>
            </a:r>
            <a:r>
              <a:rPr lang="en-US" b="1" dirty="0" smtClean="0">
                <a:latin typeface="Arial" panose="020B0604020202020204" pitchFamily="34" charset="0"/>
                <a:cs typeface="Arial" panose="020B0604020202020204" pitchFamily="34" charset="0"/>
              </a:rPr>
              <a:t>Array” </a:t>
            </a:r>
            <a:r>
              <a:rPr lang="en-US" b="1" dirty="0">
                <a:latin typeface="Arial" panose="020B0604020202020204" pitchFamily="34" charset="0"/>
                <a:cs typeface="Arial" panose="020B0604020202020204" pitchFamily="34" charset="0"/>
              </a:rPr>
              <a:t>button</a:t>
            </a:r>
          </a:p>
          <a:p>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a:t>
            </a:r>
            <a:r>
              <a:rPr lang="en-US" b="1" dirty="0" smtClean="0">
                <a:latin typeface="Arial" panose="020B0604020202020204" pitchFamily="34" charset="0"/>
                <a:cs typeface="Arial" panose="020B0604020202020204" pitchFamily="34" charset="0"/>
              </a:rPr>
              <a:t>update</a:t>
            </a:r>
          </a:p>
          <a:p>
            <a:pPr lvl="1"/>
            <a:r>
              <a:rPr lang="en-US" b="1" dirty="0" smtClean="0">
                <a:latin typeface="Arial" panose="020B0604020202020204" pitchFamily="34" charset="0"/>
                <a:cs typeface="Arial" panose="020B0604020202020204" pitchFamily="34" charset="0"/>
              </a:rPr>
              <a:t>When relaxation is finished, the figures will look like below</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940615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a:solidFill>
                  <a:srgbClr val="FF0000"/>
                </a:solidFill>
              </a:rPr>
              <a:t>8</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smtClean="0">
                <a:latin typeface="Arial" panose="020B0604020202020204" pitchFamily="34" charset="0"/>
                <a:cs typeface="Arial" panose="020B0604020202020204" pitchFamily="34" charset="0"/>
              </a:rPr>
              <a:t>AlignMe</a:t>
            </a: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app</a:t>
            </a:r>
          </a:p>
          <a:p>
            <a:r>
              <a:rPr lang="en-US" b="1" dirty="0">
                <a:latin typeface="Arial" panose="020B0604020202020204" pitchFamily="34" charset="0"/>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a:solidFill>
                  <a:srgbClr val="FF0000"/>
                </a:solidFill>
              </a:rPr>
              <a:t>9</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a:t>
            </a:r>
            <a:r>
              <a:rPr lang="en-US" b="1" dirty="0" smtClean="0">
                <a:latin typeface="Arial" panose="020B0604020202020204" pitchFamily="34" charset="0"/>
                <a:cs typeface="Arial" panose="020B0604020202020204" pitchFamily="34" charset="0"/>
              </a:rPr>
              <a:t>button</a:t>
            </a:r>
            <a:endParaRPr lang="en-US" b="1"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Arial"/>
                <a:cs typeface="Arial"/>
              </a:rPr>
              <a:t>Sometimes, when clicking the “Save Alignment” button, the error shown on the </a:t>
            </a:r>
            <a:r>
              <a:rPr lang="en-US" b="1" dirty="0" smtClean="0">
                <a:latin typeface="Arial"/>
                <a:cs typeface="Arial"/>
              </a:rPr>
              <a:t>right occurs</a:t>
            </a:r>
            <a:endParaRPr lang="en-US" b="1" dirty="0">
              <a:latin typeface="Arial"/>
              <a:cs typeface="Arial"/>
            </a:endParaRP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22</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 xmlns:a16="http://schemas.microsoft.com/office/drawing/2014/main"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56634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a:t>
            </a:r>
            <a:r>
              <a:rPr lang="en-US" dirty="0">
                <a:solidFill>
                  <a:srgbClr val="FF0000"/>
                </a:solidFill>
              </a:rPr>
              <a:t>Tutorial </a:t>
            </a:r>
            <a:r>
              <a:rPr lang="en-US" dirty="0" smtClean="0">
                <a:solidFill>
                  <a:srgbClr val="FF0000"/>
                </a:solidFill>
              </a:rPr>
              <a:t>10</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endParaRPr lang="en-US" b="1"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sp>
        <p:nvSpPr>
          <p:cNvPr id="3" name="Rectangle 2">
            <a:extLst>
              <a:ext uri="{FF2B5EF4-FFF2-40B4-BE49-F238E27FC236}">
                <a16:creationId xmlns:a16="http://schemas.microsoft.com/office/drawing/2014/main" xmlns=""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9419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76873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B9CB65AE-60EA-0D89-8AD0-F6093E7A5000}"/>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160281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3614" y="3445993"/>
            <a:ext cx="4583370" cy="3400902"/>
          </a:xfrm>
          <a:prstGeom prst="rect">
            <a:avLst/>
          </a:prstGeom>
        </p:spPr>
      </p:pic>
      <p:sp>
        <p:nvSpPr>
          <p:cNvPr id="20" name="Rectangle 19">
            <a:extLst>
              <a:ext uri="{FF2B5EF4-FFF2-40B4-BE49-F238E27FC236}">
                <a16:creationId xmlns:a16="http://schemas.microsoft.com/office/drawing/2014/main" xmlns="" id="{8D756365-639B-F5A0-69A2-02A75EAD2BF8}"/>
              </a:ext>
            </a:extLst>
          </p:cNvPr>
          <p:cNvSpPr/>
          <p:nvPr/>
        </p:nvSpPr>
        <p:spPr>
          <a:xfrm>
            <a:off x="148280" y="1002566"/>
            <a:ext cx="83726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smtClean="0">
                <a:solidFill>
                  <a:prstClr val="white"/>
                </a:solidFill>
                <a:latin typeface="Arial" panose="020B0604020202020204" pitchFamily="34" charset="0"/>
                <a:cs typeface="Arial" panose="020B0604020202020204" pitchFamily="34" charset="0"/>
              </a:rPr>
              <a:t>Scroll through all views of the mesh/pad and make sure no optodes are sitting inside the mesh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839476" y="1783691"/>
            <a:ext cx="771526" cy="2380953"/>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8" name="Picture 7"/>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F284FE5-62D0-E42A-13D4-11A182E8E51C}"/>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7506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smtClean="0">
                <a:latin typeface="Courier New" panose="02070309020205020404" pitchFamily="49" charset="0"/>
                <a:cs typeface="Courier New" panose="02070309020205020404" pitchFamily="49" charset="0"/>
              </a:rPr>
              <a:t>makeAnirfaster</a:t>
            </a:r>
            <a:r>
              <a:rPr lang="en-US" sz="1200" b="1" dirty="0" smtClean="0">
                <a:latin typeface="Courier New" panose="02070309020205020404" pitchFamily="49" charset="0"/>
                <a:cs typeface="Courier New" panose="02070309020205020404" pitchFamily="49" charset="0"/>
              </a:rPr>
              <a:t>(</a:t>
            </a:r>
            <a:r>
              <a:rPr lang="en-US" sz="1200" b="1" dirty="0" err="1" smtClean="0">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63889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33</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A457386A-1825-ADBE-9153-95A7548DBCD7}"/>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43014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4EA51B3E-AC7A-5B1A-0E00-D08CFC528D4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04789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C25C9C4B-0243-781A-F3F8-F074985ED474}"/>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16888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a:t>
            </a:r>
            <a:r>
              <a:rPr lang="en-US" sz="2000" dirty="0" smtClean="0"/>
              <a:t>32x32 full head </a:t>
            </a:r>
            <a:r>
              <a:rPr lang="en-US" sz="2000" dirty="0"/>
              <a:t>pad using </a:t>
            </a:r>
            <a:r>
              <a:rPr lang="en-US" sz="2000" dirty="0" err="1" smtClean="0"/>
              <a:t>AlignMe</a:t>
            </a:r>
            <a:r>
              <a:rPr lang="en-US" sz="2000" dirty="0" smtClean="0"/>
              <a:t>.</a:t>
            </a:r>
            <a:endParaRPr lang="en-US" sz="2000" dirty="0"/>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smtClean="0"/>
              <a:t>)</a:t>
            </a:r>
          </a:p>
          <a:p>
            <a:pPr lvl="1"/>
            <a:r>
              <a:rPr lang="en-US" b="1" dirty="0" err="1" smtClean="0"/>
              <a:t>Weihao</a:t>
            </a:r>
            <a:r>
              <a:rPr lang="en-US" b="1" dirty="0" smtClean="0"/>
              <a:t> </a:t>
            </a:r>
            <a:r>
              <a:rPr lang="en-US" b="1" dirty="0"/>
              <a:t>Fan (</a:t>
            </a:r>
            <a:r>
              <a:rPr lang="en-US" b="1" dirty="0" smtClean="0">
                <a:hlinkClick r:id="rId6"/>
              </a:rPr>
              <a:t>weihao.f@wustl.edu</a:t>
            </a:r>
            <a:r>
              <a:rPr lang="en-US" b="1" dirty="0" smtClean="0"/>
              <a:t>) </a:t>
            </a:r>
            <a:endParaRPr lang="en-US" b="1" dirty="0"/>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45115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smtClean="0">
                <a:solidFill>
                  <a:srgbClr val="00B0F0"/>
                </a:solidFill>
                <a:latin typeface="Courier New" panose="02070309020205020404" pitchFamily="49" charset="0"/>
                <a:cs typeface="Courier New" panose="02070309020205020404" pitchFamily="49" charset="0"/>
              </a:rPr>
              <a:t>Basic_Light_Modeling_with_sparse_Pad_and_AlignMe_Tutorial_221026.m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smtClean="0">
                <a:solidFill>
                  <a:srgbClr val="00B0F0"/>
                </a:solidFill>
                <a:latin typeface="Courier New" panose="02070309020205020404" pitchFamily="49" charset="0"/>
                <a:cs typeface="Courier New" panose="02070309020205020404" pitchFamily="49" charset="0"/>
              </a:rPr>
              <a:t>Segmented_MNI152nl_on_MNI111_nifti</a:t>
            </a:r>
            <a:r>
              <a:rPr lang="en-US" dirty="0" smtClean="0"/>
              <a:t>, </a:t>
            </a:r>
            <a:r>
              <a:rPr lang="en-US" dirty="0"/>
              <a:t>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1924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r>
              <a:rPr lang="en-US" sz="1200" b="1" dirty="0" smtClean="0">
                <a:latin typeface="Courier New" panose="02070309020205020404" pitchFamily="49" charset="0"/>
              </a:rPr>
              <a:t>; </a:t>
            </a:r>
            <a:r>
              <a:rPr lang="en-US" sz="1200" b="1" dirty="0" smtClean="0">
                <a:solidFill>
                  <a:srgbClr val="228B22"/>
                </a:solidFill>
                <a:latin typeface="Courier New" panose="02070309020205020404" pitchFamily="49" charset="0"/>
              </a:rPr>
              <a:t>%for this tutorial, style should be set to 1</a:t>
            </a:r>
            <a:endParaRPr lang="en-US" sz="1200" b="1" dirty="0">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rPr>
              <a:t>Segmented_MNI152nl_on_MNI111_nifti</a:t>
            </a:r>
            <a:r>
              <a:rPr lang="en-US" sz="1200" b="1" dirty="0" smtClean="0">
                <a:latin typeface="Courier New" panose="02070309020205020404" pitchFamily="49" charset="0"/>
                <a:cs typeface="Courier New" panose="02070309020205020404" pitchFamily="49" charset="0"/>
              </a:rPr>
              <a:t>'],[],‘</a:t>
            </a:r>
            <a:r>
              <a:rPr lang="en-US" sz="1200" b="1" dirty="0" err="1" smtClean="0">
                <a:latin typeface="Courier New" panose="02070309020205020404" pitchFamily="49" charset="0"/>
              </a:rPr>
              <a:t>nii</a:t>
            </a: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90612</TotalTime>
  <Words>4360</Words>
  <Application>Microsoft Office PowerPoint</Application>
  <PresentationFormat>Widescreen</PresentationFormat>
  <Paragraphs>750</Paragraphs>
  <Slides>40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2038</cp:revision>
  <dcterms:created xsi:type="dcterms:W3CDTF">2016-10-13T23:27:35Z</dcterms:created>
  <dcterms:modified xsi:type="dcterms:W3CDTF">2022-10-26T21:14:42Z</dcterms:modified>
</cp:coreProperties>
</file>